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arlow Semi-Bold" panose="020B0604020202020204" charset="0"/>
      <p:regular r:id="rId23"/>
    </p:embeddedFont>
    <p:embeddedFont>
      <p:font typeface="Open Sans Extra Bold" panose="020B0604020202020204" charset="0"/>
      <p:regular r:id="rId24"/>
    </p:embeddedFont>
    <p:embeddedFont>
      <p:font typeface="Poppins" panose="00000500000000000000" pitchFamily="2" charset="0"/>
      <p:regular r:id="rId25"/>
    </p:embeddedFont>
    <p:embeddedFont>
      <p:font typeface="Poppins Bold" panose="020B0604020202020204" charset="0"/>
      <p:regular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084" autoAdjust="0"/>
  </p:normalViewPr>
  <p:slideViewPr>
    <p:cSldViewPr>
      <p:cViewPr varScale="1">
        <p:scale>
          <a:sx n="37" d="100"/>
          <a:sy n="37" d="100"/>
        </p:scale>
        <p:origin x="129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A007-CF9C-4B04-B0F0-03B3F1CF16AA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DCF24-19EC-4E21-9976-910CA44FD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7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your supervisor, Mr. Qasim Malik, and highlight the innovative aspects of your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3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Key </a:t>
            </a:r>
            <a:r>
              <a:rPr lang="en-US" b="1" dirty="0" err="1"/>
              <a:t>Points</a:t>
            </a:r>
            <a:r>
              <a:rPr lang="en-US" dirty="0" err="1"/>
              <a:t>:</a:t>
            </a:r>
            <a:r>
              <a:rPr lang="en-US" b="1" dirty="0" err="1"/>
              <a:t>Surveillance</a:t>
            </a:r>
            <a:r>
              <a:rPr lang="en-US" b="1" dirty="0"/>
              <a:t> and Threat Detection</a:t>
            </a:r>
            <a:r>
              <a:rPr lang="en-US" dirty="0"/>
              <a:t>: Real-time video and AI algorithms.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Alert Management</a:t>
            </a:r>
            <a:r>
              <a:rPr lang="en-US" dirty="0"/>
              <a:t>: Immediate threat alerts and priority-based responses.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Blockchain Integration</a:t>
            </a:r>
            <a:r>
              <a:rPr lang="en-US" dirty="0"/>
              <a:t>: Secure storage and encrypted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Management</a:t>
            </a:r>
            <a:r>
              <a:rPr lang="en-US" dirty="0"/>
              <a:t>: Role-based access control and security.</a:t>
            </a:r>
          </a:p>
          <a:p>
            <a:r>
              <a:rPr lang="en-US" b="1" dirty="0"/>
              <a:t>Focus</a:t>
            </a:r>
            <a:r>
              <a:rPr lang="en-US" dirty="0"/>
              <a:t>: Emphasize the real-time capabilities and security focus of Mihawk.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</a:t>
            </a:r>
            <a:r>
              <a:rPr lang="en-US" b="1" dirty="0" err="1"/>
              <a:t>Points</a:t>
            </a:r>
            <a:r>
              <a:rPr lang="en-US" dirty="0" err="1"/>
              <a:t>:</a:t>
            </a:r>
            <a:r>
              <a:rPr lang="en-US" b="1" dirty="0" err="1"/>
              <a:t>Battery</a:t>
            </a:r>
            <a:r>
              <a:rPr lang="en-US" b="1" dirty="0"/>
              <a:t> Life</a:t>
            </a:r>
            <a:r>
              <a:rPr lang="en-US" dirty="0"/>
              <a:t>: Drones may require recharging, but optimized flight paths and rapid battery swapping mitigate this.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Adverse Weather Conditions</a:t>
            </a:r>
            <a:r>
              <a:rPr lang="en-US" dirty="0"/>
              <a:t>: Integration with weather APIs helps adjust flight paths.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Regulatory Compliance</a:t>
            </a:r>
            <a:r>
              <a:rPr lang="en-US" dirty="0"/>
              <a:t>: Ensure adherence to aviation regulations.</a:t>
            </a:r>
          </a:p>
          <a:p>
            <a:r>
              <a:rPr lang="en-US" b="1" dirty="0"/>
              <a:t>Focus</a:t>
            </a:r>
            <a:r>
              <a:rPr lang="en-US" dirty="0"/>
              <a:t>: Acknowledge these challenges and present your solutions to manage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Points</a:t>
            </a:r>
            <a:r>
              <a:rPr lang="en-US" dirty="0"/>
              <a:t>: Outline the project iterations: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Website and Machine Learning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drone control and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Surveillance and threat detection.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Blockchain and data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tweaks and additional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Focus</a:t>
            </a:r>
            <a:r>
              <a:rPr lang="en-US" dirty="0"/>
              <a:t>: Provide a clear roadmap for the project’s development.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9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</a:t>
            </a:r>
            <a:r>
              <a:rPr lang="en-US" b="1" dirty="0" err="1"/>
              <a:t>Points</a:t>
            </a:r>
            <a:r>
              <a:rPr lang="en-US" dirty="0" err="1"/>
              <a:t>:</a:t>
            </a:r>
            <a:r>
              <a:rPr lang="en-US" b="1" dirty="0" err="1"/>
              <a:t>Private</a:t>
            </a:r>
            <a:r>
              <a:rPr lang="en-US" b="1" dirty="0"/>
              <a:t> Security Firms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Law Enforcement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Public Safety Authorities</a:t>
            </a:r>
            <a:endParaRPr lang="en-US" dirty="0"/>
          </a:p>
          <a:p>
            <a:r>
              <a:rPr lang="en-US" b="1" dirty="0"/>
              <a:t>Focus</a:t>
            </a:r>
            <a:r>
              <a:rPr lang="en-US" dirty="0"/>
              <a:t>: Highlight how different sectors can benefit from </a:t>
            </a:r>
            <a:r>
              <a:rPr lang="en-US" dirty="0" err="1"/>
              <a:t>Mihawk’s</a:t>
            </a:r>
            <a:r>
              <a:rPr lang="en-US" dirty="0"/>
              <a:t>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9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Points</a:t>
            </a:r>
            <a:r>
              <a:rPr lang="en-US" dirty="0"/>
              <a:t>: List the technologies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ReactJS, NodeJS, MongoDB, Python, Blockchain, Docker, and K8S.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Focus</a:t>
            </a:r>
            <a:r>
              <a:rPr lang="en-US" dirty="0"/>
              <a:t>: Briefly describe how these tools contribute to </a:t>
            </a:r>
            <a:r>
              <a:rPr lang="en-US" dirty="0" err="1"/>
              <a:t>Mihawk’s</a:t>
            </a:r>
            <a:r>
              <a:rPr lang="en-US" dirty="0"/>
              <a:t> functionality.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2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Relate these benefits to real-world scenarios to keep the audience engaged.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6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</a:t>
            </a:r>
            <a:r>
              <a:rPr lang="en-US" b="1" dirty="0"/>
              <a:t>security challenges</a:t>
            </a:r>
            <a:r>
              <a:rPr lang="en-US" dirty="0"/>
              <a:t> like delayed threat detection and false </a:t>
            </a:r>
            <a:r>
              <a:rPr lang="en-US" dirty="0" err="1"/>
              <a:t>alarms.Explain</a:t>
            </a:r>
            <a:r>
              <a:rPr lang="en-US" dirty="0"/>
              <a:t> the </a:t>
            </a:r>
            <a:r>
              <a:rPr lang="en-US" b="1" dirty="0"/>
              <a:t>growing demand</a:t>
            </a:r>
            <a:r>
              <a:rPr lang="en-US" dirty="0"/>
              <a:t> for advanced surveillance due to rising </a:t>
            </a:r>
            <a:r>
              <a:rPr lang="en-US" dirty="0" err="1"/>
              <a:t>threats.Cite</a:t>
            </a:r>
            <a:r>
              <a:rPr lang="en-US" dirty="0"/>
              <a:t> recent technological advancements in drones, AI, and </a:t>
            </a:r>
            <a:r>
              <a:rPr lang="en-US" dirty="0" err="1"/>
              <a:t>blockchain.</a:t>
            </a:r>
            <a:r>
              <a:rPr lang="en-US" b="1" dirty="0" err="1"/>
              <a:t>Personal</a:t>
            </a:r>
            <a:r>
              <a:rPr lang="en-US" b="1" dirty="0"/>
              <a:t> Passion</a:t>
            </a:r>
            <a:r>
              <a:rPr lang="en-US" dirty="0"/>
              <a:t>: Mention the team’s interest in security and drone innovations.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List the threats Mihawk is designed to </a:t>
            </a:r>
            <a:r>
              <a:rPr lang="en-US" dirty="0" err="1"/>
              <a:t>address:Unattended</a:t>
            </a:r>
            <a:r>
              <a:rPr lang="en-US" dirty="0"/>
              <a:t> baggage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Weapons and knives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Street brawls/fights</a:t>
            </a:r>
          </a:p>
          <a:p>
            <a:r>
              <a:rPr lang="en-US" b="1" dirty="0"/>
              <a:t>Focus</a:t>
            </a:r>
            <a:r>
              <a:rPr lang="en-US" dirty="0"/>
              <a:t>: Explain how traditional systems fail to address these threats and how Mihawk fills that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Points</a:t>
            </a:r>
            <a:r>
              <a:rPr lang="en-US" dirty="0"/>
              <a:t>: Discuss the limitations of traditional surveillance systems: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Coverage</a:t>
            </a:r>
            <a:r>
              <a:rPr lang="en-US" dirty="0"/>
              <a:t>: Blind spots due to static cameras.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Delayed Detection</a:t>
            </a:r>
            <a:r>
              <a:rPr lang="en-US" dirty="0"/>
              <a:t>: Slow identification of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Operational Inefficiency</a:t>
            </a:r>
            <a:r>
              <a:rPr lang="en-US" dirty="0"/>
              <a:t>: High human oversight needed.</a:t>
            </a:r>
          </a:p>
          <a:p>
            <a:r>
              <a:rPr lang="en-US" b="1" dirty="0"/>
              <a:t>Focus</a:t>
            </a:r>
            <a:r>
              <a:rPr lang="en-US" dirty="0"/>
              <a:t>: Emphasize the need for a dynamic, more efficient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5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Points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Improved Surveillance</a:t>
            </a:r>
            <a:r>
              <a:rPr lang="en-US" dirty="0"/>
              <a:t>: Eliminate blind spots with drones.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Real-Time Alerts</a:t>
            </a:r>
            <a:r>
              <a:rPr lang="en-US" dirty="0"/>
              <a:t>: Detect and notify threats in real-time.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Improved Detection</a:t>
            </a:r>
            <a:r>
              <a:rPr lang="en-US" dirty="0"/>
              <a:t>: Increase the accuracy of threat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Focus</a:t>
            </a:r>
            <a:r>
              <a:rPr lang="en-US" dirty="0"/>
              <a:t>: How </a:t>
            </a:r>
            <a:r>
              <a:rPr lang="en-US" dirty="0" err="1"/>
              <a:t>Mihawk’s</a:t>
            </a:r>
            <a:r>
              <a:rPr lang="en-US" dirty="0"/>
              <a:t> objectives solve real-world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</a:t>
            </a:r>
            <a:r>
              <a:rPr lang="en-US" b="1" dirty="0" err="1"/>
              <a:t>Points</a:t>
            </a:r>
            <a:r>
              <a:rPr lang="en-US" dirty="0" err="1"/>
              <a:t>:</a:t>
            </a:r>
            <a:r>
              <a:rPr lang="en-US" b="1" dirty="0" err="1"/>
              <a:t>Response</a:t>
            </a:r>
            <a:r>
              <a:rPr lang="en-US" b="1" dirty="0"/>
              <a:t> Time</a:t>
            </a:r>
            <a:r>
              <a:rPr lang="en-US" dirty="0"/>
              <a:t>: Faster reactions to potential incidents.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Early Threat Detection</a:t>
            </a:r>
            <a:r>
              <a:rPr lang="en-US" dirty="0"/>
              <a:t>: Use predictive analytics to detect threats 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Security</a:t>
            </a:r>
            <a:r>
              <a:rPr lang="en-US" dirty="0"/>
              <a:t>: Ensure secure and tamper-proof data through blockchain.</a:t>
            </a:r>
          </a:p>
          <a:p>
            <a:r>
              <a:rPr lang="en-US" b="1" dirty="0"/>
              <a:t>Focus</a:t>
            </a:r>
            <a:r>
              <a:rPr lang="en-US" dirty="0"/>
              <a:t>: Highlight how these objectives will make Mihawk effective in high-risk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7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CF24-19EC-4E21-9976-910CA44FD8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5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857" y="2828056"/>
            <a:ext cx="8852955" cy="447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79"/>
              </a:lnSpc>
              <a:spcBef>
                <a:spcPct val="0"/>
              </a:spcBef>
            </a:pPr>
            <a:r>
              <a:rPr lang="en-US" sz="8556" spc="-22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Mihawk : Drone Surveillance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" b="-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20189" y="8332421"/>
            <a:ext cx="566484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 u="none" strike="noStrike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Supervised By Mr. Qasim Malik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380360" y="424031"/>
            <a:ext cx="1527280" cy="1209338"/>
            <a:chOff x="0" y="0"/>
            <a:chExt cx="2036374" cy="16124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194760"/>
              <a:ext cx="2036374" cy="417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7"/>
                </a:lnSpc>
                <a:spcBef>
                  <a:spcPct val="0"/>
                </a:spcBef>
              </a:pPr>
              <a:r>
                <a:rPr lang="en-US" sz="1834" b="1" spc="-36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MIHAWK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435463" y="0"/>
              <a:ext cx="1165448" cy="1231649"/>
            </a:xfrm>
            <a:custGeom>
              <a:avLst/>
              <a:gdLst/>
              <a:ahLst/>
              <a:cxnLst/>
              <a:rect l="l" t="t" r="r" b="b"/>
              <a:pathLst>
                <a:path w="1165448" h="1231649">
                  <a:moveTo>
                    <a:pt x="0" y="0"/>
                  </a:moveTo>
                  <a:lnTo>
                    <a:pt x="1165448" y="0"/>
                  </a:lnTo>
                  <a:lnTo>
                    <a:pt x="1165448" y="1231649"/>
                  </a:lnTo>
                  <a:lnTo>
                    <a:pt x="0" y="123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7811" y="4879922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Core Modules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162447" y="1825672"/>
            <a:ext cx="6562964" cy="1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Surveillance and Threat Detection: 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Real-time video processing for object detection and crowd behavior analysis.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Advanced AI algorithms to identify security threats like weapons, suspicious objects, or behaviors.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688346" y="3599072"/>
            <a:ext cx="6037065" cy="220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Alert Management: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Immediate notifications for identified threats, ensuring rapid response.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Priority-based alert categorization, enabling faster action for high-risk situations.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688346" y="5375752"/>
            <a:ext cx="6037065" cy="220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Blockchain Integration: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Secure and tamper-proof storage of surveillance footage and event logs.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 encryption to ensure the privacy and integrity of captured data.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162447" y="7152433"/>
            <a:ext cx="6562964" cy="1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User Management: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 authentication and authorization for secure system access.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to restrict system functions based on user permissions.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70420" y="904875"/>
            <a:ext cx="5775957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Constraints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60537" y="3072342"/>
            <a:ext cx="15220287" cy="5991506"/>
            <a:chOff x="0" y="0"/>
            <a:chExt cx="4008635" cy="1578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8635" cy="1578010"/>
            </a:xfrm>
            <a:custGeom>
              <a:avLst/>
              <a:gdLst/>
              <a:ahLst/>
              <a:cxnLst/>
              <a:rect l="l" t="t" r="r" b="b"/>
              <a:pathLst>
                <a:path w="4008635" h="1578010">
                  <a:moveTo>
                    <a:pt x="8647" y="0"/>
                  </a:moveTo>
                  <a:lnTo>
                    <a:pt x="3999988" y="0"/>
                  </a:lnTo>
                  <a:cubicBezTo>
                    <a:pt x="4004764" y="0"/>
                    <a:pt x="4008635" y="3871"/>
                    <a:pt x="4008635" y="8647"/>
                  </a:cubicBezTo>
                  <a:lnTo>
                    <a:pt x="4008635" y="1569363"/>
                  </a:lnTo>
                  <a:cubicBezTo>
                    <a:pt x="4008635" y="1574138"/>
                    <a:pt x="4004764" y="1578010"/>
                    <a:pt x="3999988" y="1578010"/>
                  </a:cubicBezTo>
                  <a:lnTo>
                    <a:pt x="8647" y="1578010"/>
                  </a:lnTo>
                  <a:cubicBezTo>
                    <a:pt x="3871" y="1578010"/>
                    <a:pt x="0" y="1574138"/>
                    <a:pt x="0" y="1569363"/>
                  </a:cubicBezTo>
                  <a:lnTo>
                    <a:pt x="0" y="8647"/>
                  </a:lnTo>
                  <a:cubicBezTo>
                    <a:pt x="0" y="3871"/>
                    <a:pt x="3871" y="0"/>
                    <a:pt x="8647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8635" cy="161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692721" y="3383044"/>
            <a:ext cx="0" cy="5272524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034538" y="5344413"/>
            <a:ext cx="4767289" cy="42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Adverse Weather Conditions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54227" y="5344413"/>
            <a:ext cx="4908549" cy="42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Regulatory Compliance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1944230" y="3383116"/>
            <a:ext cx="19994" cy="5272524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769342" y="3774356"/>
            <a:ext cx="1313515" cy="988420"/>
          </a:xfrm>
          <a:custGeom>
            <a:avLst/>
            <a:gdLst/>
            <a:ahLst/>
            <a:cxnLst/>
            <a:rect l="l" t="t" r="r" b="b"/>
            <a:pathLst>
              <a:path w="1313515" h="988420">
                <a:moveTo>
                  <a:pt x="0" y="0"/>
                </a:moveTo>
                <a:lnTo>
                  <a:pt x="1313514" y="0"/>
                </a:lnTo>
                <a:lnTo>
                  <a:pt x="1313514" y="988420"/>
                </a:lnTo>
                <a:lnTo>
                  <a:pt x="0" y="98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543140" y="3503367"/>
            <a:ext cx="1656722" cy="1530397"/>
          </a:xfrm>
          <a:custGeom>
            <a:avLst/>
            <a:gdLst/>
            <a:ahLst/>
            <a:cxnLst/>
            <a:rect l="l" t="t" r="r" b="b"/>
            <a:pathLst>
              <a:path w="1656722" h="1530397">
                <a:moveTo>
                  <a:pt x="0" y="0"/>
                </a:moveTo>
                <a:lnTo>
                  <a:pt x="1656722" y="0"/>
                </a:lnTo>
                <a:lnTo>
                  <a:pt x="1656722" y="1530398"/>
                </a:lnTo>
                <a:lnTo>
                  <a:pt x="0" y="153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788299" y="3648717"/>
            <a:ext cx="1325881" cy="1239699"/>
          </a:xfrm>
          <a:custGeom>
            <a:avLst/>
            <a:gdLst/>
            <a:ahLst/>
            <a:cxnLst/>
            <a:rect l="l" t="t" r="r" b="b"/>
            <a:pathLst>
              <a:path w="1325881" h="1239699">
                <a:moveTo>
                  <a:pt x="0" y="0"/>
                </a:moveTo>
                <a:lnTo>
                  <a:pt x="1325881" y="0"/>
                </a:lnTo>
                <a:lnTo>
                  <a:pt x="1325881" y="1239698"/>
                </a:lnTo>
                <a:lnTo>
                  <a:pt x="0" y="123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30937" y="5962156"/>
            <a:ext cx="4161784" cy="29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557" lvl="1" indent="-202278" algn="l">
              <a:lnSpc>
                <a:spcPts val="2623"/>
              </a:lnSpc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Limited flight time due to battery capacity.</a:t>
            </a:r>
          </a:p>
          <a:p>
            <a:pPr marL="404557" lvl="1" indent="-202278" algn="l">
              <a:lnSpc>
                <a:spcPts val="2623"/>
              </a:lnSpc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Surveillance coverage may be interrupted, requiring drones to return for recharging.</a:t>
            </a:r>
          </a:p>
          <a:p>
            <a:pPr marL="404557" lvl="1" indent="-202278" algn="l">
              <a:lnSpc>
                <a:spcPts val="2623"/>
              </a:lnSpc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Optimized flight paths and rapid battery swapping.</a:t>
            </a:r>
          </a:p>
          <a:p>
            <a:pPr algn="l">
              <a:lnSpc>
                <a:spcPts val="2623"/>
              </a:lnSpc>
            </a:pPr>
            <a:endParaRPr lang="en-US" sz="1873" spc="-37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71004" y="5344413"/>
            <a:ext cx="4910190" cy="42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Battery Life of Drones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71641" y="5895697"/>
            <a:ext cx="4161784" cy="29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557" lvl="1" indent="-202278" algn="l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sz="1873" b="1" u="none" strike="noStrike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Challenge: </a:t>
            </a:r>
            <a:r>
              <a:rPr lang="en-US" sz="1873" u="none" strike="noStrike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Weather such as heavy rain, strong winds, or fog can impact drone performance.</a:t>
            </a:r>
          </a:p>
          <a:p>
            <a:pPr marL="404557" lvl="1" indent="-202278" algn="l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sz="1873" b="1" u="none" strike="noStrike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u="none" strike="noStrike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Reduced visibility, compromised data accuracy.</a:t>
            </a:r>
          </a:p>
          <a:p>
            <a:pPr marL="404557" lvl="1" indent="-202278" algn="l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sz="1873" b="1" u="none" strike="noStrike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 </a:t>
            </a:r>
            <a:r>
              <a:rPr lang="en-US" sz="1873" u="none" strike="noStrike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Integration of weather APIs for predictive</a:t>
            </a:r>
            <a:r>
              <a:rPr lang="en-US" sz="1873" b="1" u="none" strike="noStrike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873" u="none" strike="noStrike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adjustments.</a:t>
            </a:r>
          </a:p>
          <a:p>
            <a:pPr algn="l">
              <a:lnSpc>
                <a:spcPts val="2623"/>
              </a:lnSpc>
              <a:spcBef>
                <a:spcPct val="0"/>
              </a:spcBef>
            </a:pPr>
            <a:endParaRPr lang="en-US" sz="1873" u="none" strike="noStrike" spc="-37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70347" y="5962156"/>
            <a:ext cx="4161784" cy="22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557" lvl="1" indent="-202278" algn="l">
              <a:lnSpc>
                <a:spcPts val="2623"/>
              </a:lnSpc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Stringent regulations  imposed by aviation authorities.</a:t>
            </a:r>
          </a:p>
          <a:p>
            <a:pPr marL="404557" lvl="1" indent="-202278" algn="l">
              <a:lnSpc>
                <a:spcPts val="2623"/>
              </a:lnSpc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Limited areas for drone operation and restrictions on altitude and distance.</a:t>
            </a:r>
          </a:p>
          <a:p>
            <a:pPr marL="404557" lvl="1" indent="-202278" algn="l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sz="1873" b="1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Ensuring compliance with local regulations.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9775" y="457805"/>
            <a:ext cx="5712354" cy="11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48"/>
              </a:lnSpc>
              <a:spcBef>
                <a:spcPct val="0"/>
              </a:spcBef>
            </a:pPr>
            <a:r>
              <a:rPr lang="en-US" sz="6606" b="1" u="none" strike="noStrike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Plan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855479" y="2723478"/>
            <a:ext cx="2577043" cy="2523565"/>
            <a:chOff x="-72390" y="7620"/>
            <a:chExt cx="6487160" cy="6352540"/>
          </a:xfrm>
        </p:grpSpPr>
        <p:sp>
          <p:nvSpPr>
            <p:cNvPr id="4" name="Freeform 4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09979" y="2957162"/>
            <a:ext cx="1131074" cy="113107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46946" y="2957162"/>
            <a:ext cx="1131074" cy="11310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2265" y="5209004"/>
            <a:ext cx="1131074" cy="11310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78463" y="6163048"/>
            <a:ext cx="1131074" cy="11310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70721" y="5209004"/>
            <a:ext cx="1131074" cy="11310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727390" y="3685876"/>
            <a:ext cx="1174010" cy="28575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6806678" y="5043966"/>
            <a:ext cx="1452935" cy="28575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685997" y="5690758"/>
            <a:ext cx="916006" cy="28575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029290" y="5043751"/>
            <a:ext cx="1457751" cy="28575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0386790" y="3685862"/>
            <a:ext cx="1173818" cy="28575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2890487"/>
            <a:ext cx="4241322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5758" y="3520407"/>
            <a:ext cx="3898422" cy="122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Website Development and Machine Learning Model  Setup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17978" y="6088867"/>
            <a:ext cx="4241322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4</a:t>
            </a:r>
          </a:p>
        </p:txBody>
      </p:sp>
      <p:sp>
        <p:nvSpPr>
          <p:cNvPr id="28" name="Freeform 28"/>
          <p:cNvSpPr/>
          <p:nvPr/>
        </p:nvSpPr>
        <p:spPr>
          <a:xfrm rot="-2454813">
            <a:off x="13936757" y="7706528"/>
            <a:ext cx="6687289" cy="5291318"/>
          </a:xfrm>
          <a:custGeom>
            <a:avLst/>
            <a:gdLst/>
            <a:ahLst/>
            <a:cxnLst/>
            <a:rect l="l" t="t" r="r" b="b"/>
            <a:pathLst>
              <a:path w="6687289" h="5291318">
                <a:moveTo>
                  <a:pt x="0" y="0"/>
                </a:moveTo>
                <a:lnTo>
                  <a:pt x="6687290" y="0"/>
                </a:lnTo>
                <a:lnTo>
                  <a:pt x="6687290" y="5291318"/>
                </a:lnTo>
                <a:lnTo>
                  <a:pt x="0" y="529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8187286">
            <a:off x="-2529592" y="-1798591"/>
            <a:ext cx="6567361" cy="5196424"/>
          </a:xfrm>
          <a:custGeom>
            <a:avLst/>
            <a:gdLst/>
            <a:ahLst/>
            <a:cxnLst/>
            <a:rect l="l" t="t" r="r" b="b"/>
            <a:pathLst>
              <a:path w="6567361" h="5196424">
                <a:moveTo>
                  <a:pt x="0" y="0"/>
                </a:moveTo>
                <a:lnTo>
                  <a:pt x="6567361" y="0"/>
                </a:lnTo>
                <a:lnTo>
                  <a:pt x="6567361" y="5196424"/>
                </a:lnTo>
                <a:lnTo>
                  <a:pt x="0" y="5196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7996271" y="3596607"/>
            <a:ext cx="2295648" cy="837912"/>
          </a:xfrm>
          <a:custGeom>
            <a:avLst/>
            <a:gdLst/>
            <a:ahLst/>
            <a:cxnLst/>
            <a:rect l="l" t="t" r="r" b="b"/>
            <a:pathLst>
              <a:path w="2295648" h="837912">
                <a:moveTo>
                  <a:pt x="0" y="0"/>
                </a:moveTo>
                <a:lnTo>
                  <a:pt x="2295648" y="0"/>
                </a:lnTo>
                <a:lnTo>
                  <a:pt x="2295648" y="837912"/>
                </a:lnTo>
                <a:lnTo>
                  <a:pt x="0" y="83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5892265" y="3063695"/>
            <a:ext cx="556543" cy="918010"/>
          </a:xfrm>
          <a:custGeom>
            <a:avLst/>
            <a:gdLst/>
            <a:ahLst/>
            <a:cxnLst/>
            <a:rect l="l" t="t" r="r" b="b"/>
            <a:pathLst>
              <a:path w="556543" h="918010">
                <a:moveTo>
                  <a:pt x="0" y="0"/>
                </a:moveTo>
                <a:lnTo>
                  <a:pt x="556543" y="0"/>
                </a:lnTo>
                <a:lnTo>
                  <a:pt x="556543" y="918009"/>
                </a:lnTo>
                <a:lnTo>
                  <a:pt x="0" y="91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6101092" y="5355498"/>
            <a:ext cx="681037" cy="800043"/>
          </a:xfrm>
          <a:custGeom>
            <a:avLst/>
            <a:gdLst/>
            <a:ahLst/>
            <a:cxnLst/>
            <a:rect l="l" t="t" r="r" b="b"/>
            <a:pathLst>
              <a:path w="681037" h="800043">
                <a:moveTo>
                  <a:pt x="0" y="0"/>
                </a:moveTo>
                <a:lnTo>
                  <a:pt x="681036" y="0"/>
                </a:lnTo>
                <a:lnTo>
                  <a:pt x="681036" y="800044"/>
                </a:lnTo>
                <a:lnTo>
                  <a:pt x="0" y="800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8806688" y="6320174"/>
            <a:ext cx="719555" cy="863466"/>
          </a:xfrm>
          <a:custGeom>
            <a:avLst/>
            <a:gdLst/>
            <a:ahLst/>
            <a:cxnLst/>
            <a:rect l="l" t="t" r="r" b="b"/>
            <a:pathLst>
              <a:path w="719555" h="863466">
                <a:moveTo>
                  <a:pt x="0" y="0"/>
                </a:moveTo>
                <a:lnTo>
                  <a:pt x="719554" y="0"/>
                </a:lnTo>
                <a:lnTo>
                  <a:pt x="719554" y="863465"/>
                </a:lnTo>
                <a:lnTo>
                  <a:pt x="0" y="863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1458939" y="5311190"/>
            <a:ext cx="754639" cy="844352"/>
          </a:xfrm>
          <a:custGeom>
            <a:avLst/>
            <a:gdLst/>
            <a:ahLst/>
            <a:cxnLst/>
            <a:rect l="l" t="t" r="r" b="b"/>
            <a:pathLst>
              <a:path w="754639" h="844352">
                <a:moveTo>
                  <a:pt x="0" y="0"/>
                </a:moveTo>
                <a:lnTo>
                  <a:pt x="754639" y="0"/>
                </a:lnTo>
                <a:lnTo>
                  <a:pt x="754639" y="844352"/>
                </a:lnTo>
                <a:lnTo>
                  <a:pt x="0" y="844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767587" y="3124485"/>
            <a:ext cx="689794" cy="790595"/>
          </a:xfrm>
          <a:custGeom>
            <a:avLst/>
            <a:gdLst/>
            <a:ahLst/>
            <a:cxnLst/>
            <a:rect l="l" t="t" r="r" b="b"/>
            <a:pathLst>
              <a:path w="689794" h="790595">
                <a:moveTo>
                  <a:pt x="0" y="0"/>
                </a:moveTo>
                <a:lnTo>
                  <a:pt x="689793" y="0"/>
                </a:lnTo>
                <a:lnTo>
                  <a:pt x="689793" y="790594"/>
                </a:lnTo>
                <a:lnTo>
                  <a:pt x="0" y="790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3017978" y="2900012"/>
            <a:ext cx="424132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23339" y="7568804"/>
            <a:ext cx="4241322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6088867"/>
            <a:ext cx="4241322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5758" y="6721962"/>
            <a:ext cx="3898422" cy="122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Drone Control and Real-time Monitoring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endParaRPr lang="en-US" sz="2199" spc="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60517" y="8192374"/>
            <a:ext cx="3898422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Surveillance and Threat Detection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020921" y="6731487"/>
            <a:ext cx="3898422" cy="122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Integration and Data Management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endParaRPr lang="en-US" sz="2199" spc="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017978" y="3446499"/>
            <a:ext cx="3898422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Tweaks and Additional Features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455818" y="2738438"/>
            <a:ext cx="1745761" cy="1745761"/>
          </a:xfrm>
          <a:custGeom>
            <a:avLst/>
            <a:gdLst/>
            <a:ahLst/>
            <a:cxnLst/>
            <a:rect l="l" t="t" r="r" b="b"/>
            <a:pathLst>
              <a:path w="1745761" h="1745761">
                <a:moveTo>
                  <a:pt x="0" y="0"/>
                </a:moveTo>
                <a:lnTo>
                  <a:pt x="1745761" y="0"/>
                </a:lnTo>
                <a:lnTo>
                  <a:pt x="1745761" y="1745762"/>
                </a:lnTo>
                <a:lnTo>
                  <a:pt x="0" y="17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490476" y="2763962"/>
            <a:ext cx="1307048" cy="1694714"/>
          </a:xfrm>
          <a:custGeom>
            <a:avLst/>
            <a:gdLst/>
            <a:ahLst/>
            <a:cxnLst/>
            <a:rect l="l" t="t" r="r" b="b"/>
            <a:pathLst>
              <a:path w="1307048" h="1694714">
                <a:moveTo>
                  <a:pt x="0" y="0"/>
                </a:moveTo>
                <a:lnTo>
                  <a:pt x="1307048" y="0"/>
                </a:lnTo>
                <a:lnTo>
                  <a:pt x="1307048" y="1694714"/>
                </a:lnTo>
                <a:lnTo>
                  <a:pt x="0" y="1694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086421" y="2763962"/>
            <a:ext cx="1599386" cy="1694714"/>
          </a:xfrm>
          <a:custGeom>
            <a:avLst/>
            <a:gdLst/>
            <a:ahLst/>
            <a:cxnLst/>
            <a:rect l="l" t="t" r="r" b="b"/>
            <a:pathLst>
              <a:path w="1599386" h="1694714">
                <a:moveTo>
                  <a:pt x="0" y="0"/>
                </a:moveTo>
                <a:lnTo>
                  <a:pt x="1599386" y="0"/>
                </a:lnTo>
                <a:lnTo>
                  <a:pt x="1599386" y="1694714"/>
                </a:lnTo>
                <a:lnTo>
                  <a:pt x="0" y="1694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201579" y="1304307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Target Users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70355" y="5377088"/>
            <a:ext cx="3579202" cy="30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84" lvl="1" indent="-270992" algn="ctr">
              <a:lnSpc>
                <a:spcPts val="3514"/>
              </a:lnSpc>
              <a:buFont typeface="Arial"/>
              <a:buChar char="•"/>
            </a:pPr>
            <a:r>
              <a:rPr lang="en-US" sz="2510" u="none" strike="noStrike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Private companies offering surveillance services for events, private properties, or high-risk areas.</a:t>
            </a:r>
          </a:p>
          <a:p>
            <a:pPr algn="ctr">
              <a:lnSpc>
                <a:spcPts val="3514"/>
              </a:lnSpc>
            </a:pPr>
            <a:endParaRPr lang="en-US" sz="2510" u="none" strike="noStrike" spc="-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97323" y="4608025"/>
            <a:ext cx="4125266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Private Security Firms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53801" y="5366400"/>
            <a:ext cx="3579202" cy="264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84" lvl="1" indent="-270992" algn="ctr">
              <a:lnSpc>
                <a:spcPts val="3514"/>
              </a:lnSpc>
              <a:buFont typeface="Arial"/>
              <a:buChar char="•"/>
            </a:pPr>
            <a:r>
              <a:rPr lang="en-US" sz="2510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510" u="none" strike="noStrike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overnment bodies responsible for national and regional security.</a:t>
            </a:r>
          </a:p>
          <a:p>
            <a:pPr algn="ctr">
              <a:lnSpc>
                <a:spcPts val="3514"/>
              </a:lnSpc>
            </a:pPr>
            <a:endParaRPr lang="en-US" sz="2510" u="none" strike="noStrike" spc="-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14"/>
              </a:lnSpc>
            </a:pPr>
            <a:endParaRPr lang="en-US" sz="2510" u="none" strike="noStrike" spc="-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066494" y="4608025"/>
            <a:ext cx="4154377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Law Enforcement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24168" y="5366400"/>
            <a:ext cx="3579202" cy="327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84" lvl="1" indent="-270992" algn="ctr">
              <a:lnSpc>
                <a:spcPts val="3514"/>
              </a:lnSpc>
              <a:buFont typeface="Arial"/>
              <a:buChar char="•"/>
            </a:pPr>
            <a:r>
              <a:rPr lang="en-US" sz="2510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City g</a:t>
            </a:r>
            <a:r>
              <a:rPr lang="en-US" sz="2510" u="none" strike="noStrike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overnments or municipalities overseeing public safety and crowd management in large urban areas.</a:t>
            </a:r>
          </a:p>
          <a:p>
            <a:pPr algn="ctr">
              <a:lnSpc>
                <a:spcPts val="2534"/>
              </a:lnSpc>
            </a:pPr>
            <a:endParaRPr lang="en-US" sz="2510" u="none" strike="noStrike" spc="-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534"/>
              </a:lnSpc>
            </a:pPr>
            <a:endParaRPr lang="en-US" sz="2510" u="none" strike="noStrike" spc="-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92789" y="4608025"/>
            <a:ext cx="4122667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Public Safety Authorities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9678" y="6670342"/>
            <a:ext cx="3296071" cy="946825"/>
            <a:chOff x="0" y="0"/>
            <a:chExt cx="922973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6990" y="6670342"/>
            <a:ext cx="3296071" cy="946825"/>
            <a:chOff x="0" y="0"/>
            <a:chExt cx="922973" cy="265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63277" y="6670342"/>
            <a:ext cx="3296071" cy="946825"/>
            <a:chOff x="0" y="0"/>
            <a:chExt cx="922973" cy="265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524585" y="3434700"/>
            <a:ext cx="3238830" cy="3235642"/>
          </a:xfrm>
          <a:custGeom>
            <a:avLst/>
            <a:gdLst/>
            <a:ahLst/>
            <a:cxnLst/>
            <a:rect l="l" t="t" r="r" b="b"/>
            <a:pathLst>
              <a:path w="3238830" h="3235642">
                <a:moveTo>
                  <a:pt x="0" y="0"/>
                </a:moveTo>
                <a:lnTo>
                  <a:pt x="3238830" y="0"/>
                </a:lnTo>
                <a:lnTo>
                  <a:pt x="3238830" y="3235642"/>
                </a:lnTo>
                <a:lnTo>
                  <a:pt x="0" y="32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018473" y="3434700"/>
            <a:ext cx="3297543" cy="3235642"/>
          </a:xfrm>
          <a:custGeom>
            <a:avLst/>
            <a:gdLst/>
            <a:ahLst/>
            <a:cxnLst/>
            <a:rect l="l" t="t" r="r" b="b"/>
            <a:pathLst>
              <a:path w="3297543" h="3235642">
                <a:moveTo>
                  <a:pt x="0" y="0"/>
                </a:moveTo>
                <a:lnTo>
                  <a:pt x="3297542" y="0"/>
                </a:lnTo>
                <a:lnTo>
                  <a:pt x="3297542" y="3235642"/>
                </a:lnTo>
                <a:lnTo>
                  <a:pt x="0" y="32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65" b="-51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963277" y="3398752"/>
            <a:ext cx="3285024" cy="3307539"/>
          </a:xfrm>
          <a:custGeom>
            <a:avLst/>
            <a:gdLst/>
            <a:ahLst/>
            <a:cxnLst/>
            <a:rect l="l" t="t" r="r" b="b"/>
            <a:pathLst>
              <a:path w="3285024" h="3307539">
                <a:moveTo>
                  <a:pt x="0" y="0"/>
                </a:moveTo>
                <a:lnTo>
                  <a:pt x="3285024" y="0"/>
                </a:lnTo>
                <a:lnTo>
                  <a:pt x="3285024" y="3307539"/>
                </a:lnTo>
                <a:lnTo>
                  <a:pt x="0" y="330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945" b="-266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506781" y="226766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56990" y="6782995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Usman Malik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24302" y="6782995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Hozefa Rauf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56990" y="7215706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AI/ML Engineer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90588" y="6782995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Hammad Alvi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23789" y="7215706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Full Stack Developer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8361" y="7215706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blockchain enthusiast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16690" y="6217897"/>
            <a:ext cx="238125" cy="247650"/>
            <a:chOff x="0" y="0"/>
            <a:chExt cx="317500" cy="330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4596" y="6217897"/>
            <a:ext cx="238125" cy="247650"/>
            <a:chOff x="0" y="0"/>
            <a:chExt cx="317500" cy="330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16690" y="7209952"/>
            <a:ext cx="238125" cy="247650"/>
            <a:chOff x="0" y="0"/>
            <a:chExt cx="317500" cy="330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53968" y="7209952"/>
            <a:ext cx="238125" cy="247650"/>
            <a:chOff x="0" y="0"/>
            <a:chExt cx="317500" cy="330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4596" y="7209952"/>
            <a:ext cx="238125" cy="247650"/>
            <a:chOff x="0" y="0"/>
            <a:chExt cx="317500" cy="330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851498" y="4556526"/>
            <a:ext cx="1171574" cy="1171574"/>
          </a:xfrm>
          <a:custGeom>
            <a:avLst/>
            <a:gdLst/>
            <a:ahLst/>
            <a:cxnLst/>
            <a:rect l="l" t="t" r="r" b="b"/>
            <a:pathLst>
              <a:path w="1171574" h="1171574">
                <a:moveTo>
                  <a:pt x="0" y="0"/>
                </a:moveTo>
                <a:lnTo>
                  <a:pt x="1171574" y="0"/>
                </a:lnTo>
                <a:lnTo>
                  <a:pt x="1171574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883801" y="7209775"/>
            <a:ext cx="238125" cy="247650"/>
            <a:chOff x="0" y="0"/>
            <a:chExt cx="317500" cy="330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52145" y="7209775"/>
            <a:ext cx="238125" cy="247650"/>
            <a:chOff x="0" y="0"/>
            <a:chExt cx="317500" cy="330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20052" y="7209775"/>
            <a:ext cx="238125" cy="247650"/>
            <a:chOff x="0" y="0"/>
            <a:chExt cx="317500" cy="330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3854" y="7209775"/>
            <a:ext cx="238125" cy="247650"/>
            <a:chOff x="0" y="0"/>
            <a:chExt cx="317500" cy="330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1761" y="7209775"/>
            <a:ext cx="238125" cy="247650"/>
            <a:chOff x="0" y="0"/>
            <a:chExt cx="317500" cy="330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48083" y="7162327"/>
            <a:ext cx="238125" cy="247650"/>
            <a:chOff x="0" y="0"/>
            <a:chExt cx="317500" cy="330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547808" y="4576147"/>
            <a:ext cx="1133474" cy="1133474"/>
          </a:xfrm>
          <a:custGeom>
            <a:avLst/>
            <a:gdLst/>
            <a:ahLst/>
            <a:cxnLst/>
            <a:rect l="l" t="t" r="r" b="b"/>
            <a:pathLst>
              <a:path w="1133474" h="1133474">
                <a:moveTo>
                  <a:pt x="0" y="0"/>
                </a:moveTo>
                <a:lnTo>
                  <a:pt x="1133474" y="0"/>
                </a:lnTo>
                <a:lnTo>
                  <a:pt x="1133474" y="1133474"/>
                </a:lnTo>
                <a:lnTo>
                  <a:pt x="0" y="113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4883801" y="6217897"/>
            <a:ext cx="238125" cy="247650"/>
            <a:chOff x="0" y="0"/>
            <a:chExt cx="317500" cy="330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08252" y="6217897"/>
            <a:ext cx="238125" cy="247650"/>
            <a:chOff x="0" y="0"/>
            <a:chExt cx="317500" cy="330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93140" y="6217897"/>
            <a:ext cx="238125" cy="247650"/>
            <a:chOff x="0" y="0"/>
            <a:chExt cx="317500" cy="330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55374" y="6217897"/>
            <a:ext cx="238125" cy="247650"/>
            <a:chOff x="0" y="0"/>
            <a:chExt cx="317500" cy="330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052145" y="6217897"/>
            <a:ext cx="238125" cy="247650"/>
            <a:chOff x="0" y="0"/>
            <a:chExt cx="317500" cy="330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420052" y="6217897"/>
            <a:ext cx="238125" cy="247650"/>
            <a:chOff x="0" y="0"/>
            <a:chExt cx="317500" cy="330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547808" y="6217897"/>
            <a:ext cx="238125" cy="247650"/>
            <a:chOff x="0" y="0"/>
            <a:chExt cx="317500" cy="330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883801" y="8114566"/>
            <a:ext cx="238125" cy="247650"/>
            <a:chOff x="0" y="0"/>
            <a:chExt cx="317500" cy="330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195052" y="8110661"/>
            <a:ext cx="238125" cy="247650"/>
            <a:chOff x="0" y="0"/>
            <a:chExt cx="317500" cy="330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48083" y="6180432"/>
            <a:ext cx="238125" cy="247650"/>
            <a:chOff x="0" y="0"/>
            <a:chExt cx="317500" cy="330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216690" y="8110661"/>
            <a:ext cx="238125" cy="247650"/>
            <a:chOff x="0" y="0"/>
            <a:chExt cx="317500" cy="330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Freeform 49"/>
          <p:cNvSpPr/>
          <p:nvPr/>
        </p:nvSpPr>
        <p:spPr>
          <a:xfrm>
            <a:off x="12496100" y="4773364"/>
            <a:ext cx="981074" cy="857249"/>
          </a:xfrm>
          <a:custGeom>
            <a:avLst/>
            <a:gdLst/>
            <a:ahLst/>
            <a:cxnLst/>
            <a:rect l="l" t="t" r="r" b="b"/>
            <a:pathLst>
              <a:path w="981074" h="857249">
                <a:moveTo>
                  <a:pt x="0" y="0"/>
                </a:moveTo>
                <a:lnTo>
                  <a:pt x="981074" y="0"/>
                </a:lnTo>
                <a:lnTo>
                  <a:pt x="981074" y="857249"/>
                </a:lnTo>
                <a:lnTo>
                  <a:pt x="0" y="857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" b="-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0" name="Group 50"/>
          <p:cNvGrpSpPr/>
          <p:nvPr/>
        </p:nvGrpSpPr>
        <p:grpSpPr>
          <a:xfrm>
            <a:off x="11052145" y="8114566"/>
            <a:ext cx="238125" cy="247650"/>
            <a:chOff x="0" y="0"/>
            <a:chExt cx="317500" cy="330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420052" y="8114566"/>
            <a:ext cx="238125" cy="247650"/>
            <a:chOff x="0" y="0"/>
            <a:chExt cx="317500" cy="330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748083" y="8077101"/>
            <a:ext cx="238125" cy="247650"/>
            <a:chOff x="0" y="0"/>
            <a:chExt cx="317500" cy="3302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363854" y="8114566"/>
            <a:ext cx="238125" cy="247650"/>
            <a:chOff x="0" y="0"/>
            <a:chExt cx="317500" cy="330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Freeform 58"/>
          <p:cNvSpPr/>
          <p:nvPr/>
        </p:nvSpPr>
        <p:spPr>
          <a:xfrm>
            <a:off x="8914135" y="4545798"/>
            <a:ext cx="1285874" cy="1285874"/>
          </a:xfrm>
          <a:custGeom>
            <a:avLst/>
            <a:gdLst/>
            <a:ahLst/>
            <a:cxnLst/>
            <a:rect l="l" t="t" r="r" b="b"/>
            <a:pathLst>
              <a:path w="1285874" h="1285874">
                <a:moveTo>
                  <a:pt x="0" y="0"/>
                </a:moveTo>
                <a:lnTo>
                  <a:pt x="1285874" y="0"/>
                </a:lnTo>
                <a:lnTo>
                  <a:pt x="1285874" y="1285874"/>
                </a:lnTo>
                <a:lnTo>
                  <a:pt x="0" y="128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9" name="Group 59"/>
          <p:cNvGrpSpPr/>
          <p:nvPr/>
        </p:nvGrpSpPr>
        <p:grpSpPr>
          <a:xfrm>
            <a:off x="9293140" y="7145089"/>
            <a:ext cx="238125" cy="247650"/>
            <a:chOff x="0" y="0"/>
            <a:chExt cx="317500" cy="330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998274" y="6217897"/>
            <a:ext cx="238125" cy="247650"/>
            <a:chOff x="0" y="0"/>
            <a:chExt cx="317500" cy="3302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293140" y="8110661"/>
            <a:ext cx="238125" cy="247650"/>
            <a:chOff x="0" y="0"/>
            <a:chExt cx="317500" cy="3302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Freeform 65"/>
          <p:cNvSpPr/>
          <p:nvPr/>
        </p:nvSpPr>
        <p:spPr>
          <a:xfrm>
            <a:off x="4645657" y="4720804"/>
            <a:ext cx="1200348" cy="1110868"/>
          </a:xfrm>
          <a:custGeom>
            <a:avLst/>
            <a:gdLst/>
            <a:ahLst/>
            <a:cxnLst/>
            <a:rect l="l" t="t" r="r" b="b"/>
            <a:pathLst>
              <a:path w="1200348" h="1110868">
                <a:moveTo>
                  <a:pt x="0" y="0"/>
                </a:moveTo>
                <a:lnTo>
                  <a:pt x="1200348" y="0"/>
                </a:lnTo>
                <a:lnTo>
                  <a:pt x="1200348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6824704" y="4679719"/>
            <a:ext cx="1022096" cy="1151953"/>
          </a:xfrm>
          <a:custGeom>
            <a:avLst/>
            <a:gdLst/>
            <a:ahLst/>
            <a:cxnLst/>
            <a:rect l="l" t="t" r="r" b="b"/>
            <a:pathLst>
              <a:path w="1022096" h="1151953">
                <a:moveTo>
                  <a:pt x="0" y="0"/>
                </a:moveTo>
                <a:lnTo>
                  <a:pt x="1022097" y="0"/>
                </a:lnTo>
                <a:lnTo>
                  <a:pt x="1022097" y="1151953"/>
                </a:lnTo>
                <a:lnTo>
                  <a:pt x="0" y="1151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15321904" y="4530601"/>
            <a:ext cx="1099705" cy="1179020"/>
          </a:xfrm>
          <a:custGeom>
            <a:avLst/>
            <a:gdLst/>
            <a:ahLst/>
            <a:cxnLst/>
            <a:rect l="l" t="t" r="r" b="b"/>
            <a:pathLst>
              <a:path w="1099705" h="1179020">
                <a:moveTo>
                  <a:pt x="0" y="0"/>
                </a:moveTo>
                <a:lnTo>
                  <a:pt x="1099704" y="0"/>
                </a:lnTo>
                <a:lnTo>
                  <a:pt x="1099704" y="1179020"/>
                </a:lnTo>
                <a:lnTo>
                  <a:pt x="0" y="1179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TextBox 68"/>
          <p:cNvSpPr txBox="1"/>
          <p:nvPr/>
        </p:nvSpPr>
        <p:spPr>
          <a:xfrm>
            <a:off x="7452567" y="1000125"/>
            <a:ext cx="313766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64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Tools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45657" y="4140033"/>
            <a:ext cx="1317466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REACTJS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822933" y="4140033"/>
            <a:ext cx="1369160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NODEJS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749901" y="4099780"/>
            <a:ext cx="1202690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u="none" strike="noStrike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MONGO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671996" y="4099780"/>
            <a:ext cx="2270637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u="none" strike="noStrike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DOCKER &amp; K8S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5190283" y="4099780"/>
            <a:ext cx="1613446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Blockchain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16334" y="4120983"/>
            <a:ext cx="1545590" cy="103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u="none" strike="noStrike" spc="-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 Names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964849" y="4140033"/>
            <a:ext cx="1499302" cy="3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 b="1" u="none" strike="noStrike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46987" y="6104232"/>
            <a:ext cx="2377678" cy="51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u="none" strike="noStrike" spc="-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Usman Malik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911281" y="7096110"/>
            <a:ext cx="2158752" cy="51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u="none" strike="noStrike" spc="-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Hozefa Rauf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27639" y="8000901"/>
            <a:ext cx="2509689" cy="51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u="none" strike="noStrike" spc="-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Hammad Alvi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5208252" y="7209952"/>
            <a:ext cx="238125" cy="247650"/>
            <a:chOff x="0" y="0"/>
            <a:chExt cx="317500" cy="3302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5540290" y="7209952"/>
            <a:ext cx="238125" cy="247650"/>
            <a:chOff x="0" y="0"/>
            <a:chExt cx="317500" cy="3302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6081458" y="8077101"/>
            <a:ext cx="238125" cy="247650"/>
            <a:chOff x="0" y="0"/>
            <a:chExt cx="317500" cy="3302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6414833" y="8077101"/>
            <a:ext cx="238125" cy="247650"/>
            <a:chOff x="0" y="0"/>
            <a:chExt cx="317500" cy="3302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3731761" y="8114566"/>
            <a:ext cx="238125" cy="247650"/>
            <a:chOff x="0" y="0"/>
            <a:chExt cx="317500" cy="3302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17500" cy="330200"/>
            </a:xfrm>
            <a:custGeom>
              <a:avLst/>
              <a:gdLst/>
              <a:ahLst/>
              <a:cxnLst/>
              <a:rect l="l" t="t" r="r" b="b"/>
              <a:pathLst>
                <a:path w="317500" h="3302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0420" y="904875"/>
            <a:ext cx="6041259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420" y="2263507"/>
            <a:ext cx="11355253" cy="860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Mihawk detect threats?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uses AI-driven algorithms to analyze live surveillance footage in real time. These algorithms are capable of object detection (e.g., weapons, suspicious items) and behavior analysis (e.g., crowd movements).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What role does blockchain play in the system?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use the blockchain technology to store and retrieve flagged video footage or frames, making it highly secure and trustworthy for future reference or legal purposes.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Mihawk reduce false alarms?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Mihawk's AI-driven threat detection continuously learns from patterns and behaviors, improving its accuracy over time. 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will you find the datasets for the project  or are the datasets publicly available 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Yes the datasets required to implement and make models are publicly available and included in the references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0420" y="904875"/>
            <a:ext cx="6041259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420" y="2482582"/>
            <a:ext cx="11355253" cy="860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Can Mihawk operate autonomously or does it require manual control?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make sure Mihawk offers both manual flight control for precise navigation and the ability to automate certain tasks, such as routine surveillance or threat detection. 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is video streamed from the drone to the control interface?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We will uses the Real-Time Streaming Protocol (RTSP) via Raspberry Pi integration to transmit high-resolution video from the drone’s camera to the control interface. This ensures live, uninterrupted video feeds that can be monitored through a web application or command center interface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scalable is the system for large areas?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design Mihawk to be highly scalable, capable of monitoring large areas by deploying multiple drones simultaneously. The system's cloud-based architecture ensures that data from different drones can be centrally processed and analyzed, making it suitable for extensive surveillance operations.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0420" y="904875"/>
            <a:ext cx="6041259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420" y="2358757"/>
            <a:ext cx="11355253" cy="899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What happens if the drone encounters adverse weather conditions?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make sure Mihawk integrates weather APIs that allow the system to adjust flight paths or operations based on real-time weather data. In extreme conditions, drones may return to base or switch to alternative surveillance methods, such as ground-based cameras.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What types of threats can Mihawk detect?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is capable of detecting a range of security threats including:</a:t>
            </a:r>
          </a:p>
          <a:p>
            <a:pPr marL="963172" lvl="2" indent="-321057" algn="l">
              <a:lnSpc>
                <a:spcPts val="3122"/>
              </a:lnSpc>
              <a:buFont typeface="Arial"/>
              <a:buChar char="⚬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Weapons (e.g., firearms, knives).</a:t>
            </a:r>
          </a:p>
          <a:p>
            <a:pPr marL="963172" lvl="2" indent="-321057" algn="l">
              <a:lnSpc>
                <a:spcPts val="3122"/>
              </a:lnSpc>
              <a:buFont typeface="Arial"/>
              <a:buChar char="⚬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Unattended objects (e.g., suspicious packages).</a:t>
            </a:r>
          </a:p>
          <a:p>
            <a:pPr marL="963172" lvl="2" indent="-321057" algn="l">
              <a:lnSpc>
                <a:spcPts val="3122"/>
              </a:lnSpc>
              <a:buFont typeface="Arial"/>
              <a:buChar char="⚬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Unauthorized drones.</a:t>
            </a:r>
          </a:p>
          <a:p>
            <a:pPr marL="963172" lvl="2" indent="-321057" algn="l">
              <a:lnSpc>
                <a:spcPts val="3122"/>
              </a:lnSpc>
              <a:buFont typeface="Arial"/>
              <a:buChar char="⚬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Crowd anomalies (e.g., riots, aggressive behavior). These threats are identified using object detection and AI algorithms.</a:t>
            </a:r>
          </a:p>
          <a:p>
            <a:pPr algn="l">
              <a:lnSpc>
                <a:spcPts val="3122"/>
              </a:lnSpc>
            </a:pPr>
            <a:r>
              <a:rPr lang="en-US" sz="2230" b="1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is user access managed within the system?</a:t>
            </a:r>
          </a:p>
          <a:p>
            <a:pPr marL="481586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incorporate a User Management module that handles authentication, authorization, and role-based access control. This ensures that only authorized personnel can access sensitive data and functions within the system. Features like 2-Factor Authentication (2FA) further enhance security.</a:t>
            </a: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2"/>
              </a:lnSpc>
            </a:pPr>
            <a:endParaRPr lang="en-US" sz="2230" spc="-44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18897" y="4961403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References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385256" y="1258859"/>
            <a:ext cx="6731169" cy="19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1" spc="-3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Hyperledger Fabric: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Describes the architecture of a distributed operating system for permissioned blockchains, crucial for secure and scalable data storage in our project.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(E. Androulaki et al., EuroSys, 2018).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839596" y="3361088"/>
            <a:ext cx="6570954" cy="22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1" spc="-3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DroneKit Library 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 Python library that provides easy-to-use APIs for drone control, enabling real-time monitoring and automation in drone applications.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(T. Martin et al., IEEE IROS, 2016)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895689" y="5346654"/>
            <a:ext cx="6220736" cy="19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1" spc="-3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Video Streaming 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Discusses best practices for implementing real-time video streaming, ensuring efficient data handling and low-latency performance in surveillance.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(J. Doe, Streaming Media, 2023)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385256" y="7387015"/>
            <a:ext cx="6562964" cy="19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1" spc="-3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AES Encryption 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 widely used encryption standard that ensures secure transmission and storage of sensitive surveillance data.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(NIST, 2001)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2815147" y="1846065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2815147" y="3032574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1"/>
                </a:lnTo>
                <a:lnTo>
                  <a:pt x="0" y="428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2815147" y="3624214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2815147" y="4216109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2815147" y="4807749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2815147" y="5399644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2815147" y="5991284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2815147" y="7107151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842398" y="7671540"/>
            <a:ext cx="5869459" cy="1075122"/>
            <a:chOff x="0" y="0"/>
            <a:chExt cx="7825946" cy="1433495"/>
          </a:xfrm>
        </p:grpSpPr>
        <p:sp>
          <p:nvSpPr>
            <p:cNvPr id="17" name="TextBox 17"/>
            <p:cNvSpPr txBox="1"/>
            <p:nvPr/>
          </p:nvSpPr>
          <p:spPr>
            <a:xfrm>
              <a:off x="750138" y="-29641"/>
              <a:ext cx="554860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-36334" y="36334"/>
              <a:ext cx="644642" cy="571974"/>
            </a:xfrm>
            <a:custGeom>
              <a:avLst/>
              <a:gdLst/>
              <a:ahLst/>
              <a:cxnLst/>
              <a:rect l="l" t="t" r="r" b="b"/>
              <a:pathLst>
                <a:path w="644642" h="571974">
                  <a:moveTo>
                    <a:pt x="0" y="0"/>
                  </a:moveTo>
                  <a:lnTo>
                    <a:pt x="644642" y="0"/>
                  </a:lnTo>
                  <a:lnTo>
                    <a:pt x="644642" y="571974"/>
                  </a:lnTo>
                  <a:lnTo>
                    <a:pt x="0" y="57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92158" y="-26618"/>
              <a:ext cx="83378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0138" y="759212"/>
              <a:ext cx="554860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Tools And Technologies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5400000">
              <a:off x="-36334" y="825187"/>
              <a:ext cx="644642" cy="571974"/>
            </a:xfrm>
            <a:custGeom>
              <a:avLst/>
              <a:gdLst/>
              <a:ahLst/>
              <a:cxnLst/>
              <a:rect l="l" t="t" r="r" b="b"/>
              <a:pathLst>
                <a:path w="644642" h="571974">
                  <a:moveTo>
                    <a:pt x="0" y="0"/>
                  </a:moveTo>
                  <a:lnTo>
                    <a:pt x="644642" y="0"/>
                  </a:lnTo>
                  <a:lnTo>
                    <a:pt x="644642" y="571974"/>
                  </a:lnTo>
                  <a:lnTo>
                    <a:pt x="0" y="57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92158" y="762235"/>
              <a:ext cx="83378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13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2815147" y="2404882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0"/>
                </a:lnTo>
                <a:lnTo>
                  <a:pt x="0" y="4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5400000">
            <a:off x="2815147" y="6549217"/>
            <a:ext cx="483482" cy="428980"/>
          </a:xfrm>
          <a:custGeom>
            <a:avLst/>
            <a:gdLst/>
            <a:ahLst/>
            <a:cxnLst/>
            <a:rect l="l" t="t" r="r" b="b"/>
            <a:pathLst>
              <a:path w="483482" h="428980">
                <a:moveTo>
                  <a:pt x="0" y="0"/>
                </a:moveTo>
                <a:lnTo>
                  <a:pt x="483482" y="0"/>
                </a:lnTo>
                <a:lnTo>
                  <a:pt x="483482" y="428981"/>
                </a:lnTo>
                <a:lnTo>
                  <a:pt x="0" y="428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842398" y="8822862"/>
            <a:ext cx="5869459" cy="1075122"/>
            <a:chOff x="0" y="0"/>
            <a:chExt cx="7825946" cy="1433495"/>
          </a:xfrm>
        </p:grpSpPr>
        <p:sp>
          <p:nvSpPr>
            <p:cNvPr id="26" name="TextBox 26"/>
            <p:cNvSpPr txBox="1"/>
            <p:nvPr/>
          </p:nvSpPr>
          <p:spPr>
            <a:xfrm>
              <a:off x="750138" y="-29641"/>
              <a:ext cx="554860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FAQs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5400000">
              <a:off x="-36334" y="36334"/>
              <a:ext cx="644642" cy="571974"/>
            </a:xfrm>
            <a:custGeom>
              <a:avLst/>
              <a:gdLst/>
              <a:ahLst/>
              <a:cxnLst/>
              <a:rect l="l" t="t" r="r" b="b"/>
              <a:pathLst>
                <a:path w="644642" h="571974">
                  <a:moveTo>
                    <a:pt x="0" y="0"/>
                  </a:moveTo>
                  <a:lnTo>
                    <a:pt x="644642" y="0"/>
                  </a:lnTo>
                  <a:lnTo>
                    <a:pt x="644642" y="571974"/>
                  </a:lnTo>
                  <a:lnTo>
                    <a:pt x="0" y="57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992158" y="-26618"/>
              <a:ext cx="83378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50138" y="759212"/>
              <a:ext cx="554860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References</a:t>
              </a:r>
            </a:p>
          </p:txBody>
        </p:sp>
        <p:sp>
          <p:nvSpPr>
            <p:cNvPr id="30" name="Freeform 30"/>
            <p:cNvSpPr/>
            <p:nvPr/>
          </p:nvSpPr>
          <p:spPr>
            <a:xfrm rot="5400000">
              <a:off x="-36334" y="825187"/>
              <a:ext cx="644642" cy="571974"/>
            </a:xfrm>
            <a:custGeom>
              <a:avLst/>
              <a:gdLst/>
              <a:ahLst/>
              <a:cxnLst/>
              <a:rect l="l" t="t" r="r" b="b"/>
              <a:pathLst>
                <a:path w="644642" h="571974">
                  <a:moveTo>
                    <a:pt x="0" y="0"/>
                  </a:moveTo>
                  <a:lnTo>
                    <a:pt x="644642" y="0"/>
                  </a:lnTo>
                  <a:lnTo>
                    <a:pt x="644642" y="571974"/>
                  </a:lnTo>
                  <a:lnTo>
                    <a:pt x="0" y="57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992158" y="762235"/>
              <a:ext cx="833787" cy="621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54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17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1736306" y="551503"/>
            <a:ext cx="5970053" cy="9424953"/>
          </a:xfrm>
          <a:custGeom>
            <a:avLst/>
            <a:gdLst/>
            <a:ahLst/>
            <a:cxnLst/>
            <a:rect l="l" t="t" r="r" b="b"/>
            <a:pathLst>
              <a:path w="5970053" h="9424953">
                <a:moveTo>
                  <a:pt x="0" y="0"/>
                </a:moveTo>
                <a:lnTo>
                  <a:pt x="5970053" y="0"/>
                </a:lnTo>
                <a:lnTo>
                  <a:pt x="5970053" y="9424954"/>
                </a:lnTo>
                <a:lnTo>
                  <a:pt x="0" y="9424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854" r="-117295" b="-8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733743" y="551503"/>
            <a:ext cx="5972616" cy="9424953"/>
          </a:xfrm>
          <a:custGeom>
            <a:avLst/>
            <a:gdLst/>
            <a:ahLst/>
            <a:cxnLst/>
            <a:rect l="l" t="t" r="r" b="b"/>
            <a:pathLst>
              <a:path w="5972616" h="9424953">
                <a:moveTo>
                  <a:pt x="0" y="0"/>
                </a:moveTo>
                <a:lnTo>
                  <a:pt x="5972616" y="0"/>
                </a:lnTo>
                <a:lnTo>
                  <a:pt x="5972616" y="9424954"/>
                </a:lnTo>
                <a:lnTo>
                  <a:pt x="0" y="942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</a:blip>
            <a:stretch>
              <a:fillRect l="-56910" r="-80668" b="-3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452125" y="339680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25532" y="1779801"/>
            <a:ext cx="3570275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86517" y="1779801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25532" y="2929124"/>
            <a:ext cx="3920395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What are the Threats 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086517" y="2966310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525532" y="3557950"/>
            <a:ext cx="4402516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86517" y="3557950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86517" y="4149845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525532" y="4741484"/>
            <a:ext cx="4333641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086517" y="4741484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525532" y="5333379"/>
            <a:ext cx="4161455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Core Modules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086517" y="5333379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25532" y="5925019"/>
            <a:ext cx="4333641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Constraints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86517" y="5925019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525532" y="4152112"/>
            <a:ext cx="4402516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405002" y="7040887"/>
            <a:ext cx="4161455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086517" y="7040887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525532" y="2338617"/>
            <a:ext cx="3570275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Motivation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086517" y="2338617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525532" y="6482953"/>
            <a:ext cx="4333641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Plan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86517" y="6482953"/>
            <a:ext cx="625340" cy="48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9129" y="4155515"/>
            <a:ext cx="9593607" cy="191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784"/>
              </a:lnSpc>
              <a:spcBef>
                <a:spcPct val="0"/>
              </a:spcBef>
            </a:pPr>
            <a:r>
              <a:rPr lang="en-US" sz="1127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818366" y="756959"/>
            <a:ext cx="1527280" cy="1209338"/>
            <a:chOff x="0" y="0"/>
            <a:chExt cx="2036374" cy="16124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94760"/>
              <a:ext cx="2036374" cy="417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7"/>
                </a:lnSpc>
                <a:spcBef>
                  <a:spcPct val="0"/>
                </a:spcBef>
              </a:pPr>
              <a:r>
                <a:rPr lang="en-US" sz="1834" b="1" spc="-36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MIHAWK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35463" y="0"/>
              <a:ext cx="1165448" cy="1231649"/>
            </a:xfrm>
            <a:custGeom>
              <a:avLst/>
              <a:gdLst/>
              <a:ahLst/>
              <a:cxnLst/>
              <a:rect l="l" t="t" r="r" b="b"/>
              <a:pathLst>
                <a:path w="1165448" h="1231649">
                  <a:moveTo>
                    <a:pt x="0" y="0"/>
                  </a:moveTo>
                  <a:lnTo>
                    <a:pt x="1165448" y="0"/>
                  </a:lnTo>
                  <a:lnTo>
                    <a:pt x="1165448" y="1231649"/>
                  </a:lnTo>
                  <a:lnTo>
                    <a:pt x="0" y="123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98912" y="1104954"/>
            <a:ext cx="6583680" cy="8229600"/>
          </a:xfrm>
          <a:custGeom>
            <a:avLst/>
            <a:gdLst/>
            <a:ahLst/>
            <a:cxnLst/>
            <a:rect l="l" t="t" r="r" b="b"/>
            <a:pathLst>
              <a:path w="6583680" h="822960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8806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208" b="-10768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10494490" cy="32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aims to revolutionize surveillance systems by using drones for real-time monitoring, threat detection, and blockchain for secure data storage.  The system provides :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Enhanced situational awareness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Faster response times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Better threat detection.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348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88"/>
              </a:lnSpc>
            </a:pPr>
            <a:endParaRPr lang="en-US" sz="2348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18897" y="4961403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Motivation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162447" y="1825672"/>
            <a:ext cx="6562964" cy="1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Security Challenges 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Delayed response times in detecting and reacting to threats.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False alarms leading to inefficiencies and wasted resources.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688346" y="3743521"/>
            <a:ext cx="6037065" cy="1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Increasing Demand for Advanced Security Solutions 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Rising security threats such as terrorism, theft, and public safety incidents demand more effective and real-time surveillance technologies.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688346" y="5375752"/>
            <a:ext cx="6220736" cy="1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Inspiration from Recent Technological Advancements 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advancement of drone technology, AI-driven threat detection, and blockchain inspired the development of Mihawk to leverage these cutting-edge technologies for real-time surveillance.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162447" y="7355214"/>
            <a:ext cx="6562964" cy="157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 Interest and Passion :</a:t>
            </a:r>
          </a:p>
          <a:p>
            <a:pPr marL="384815" lvl="1" indent="-192407" algn="l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team’s personal interest in security technology, AI, and drone innovations played a significant role.</a:t>
            </a: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476" y="-26382"/>
            <a:ext cx="18288000" cy="5169882"/>
          </a:xfrm>
          <a:custGeom>
            <a:avLst/>
            <a:gdLst/>
            <a:ahLst/>
            <a:cxnLst/>
            <a:rect l="l" t="t" r="r" b="b"/>
            <a:pathLst>
              <a:path w="18288000" h="5169882">
                <a:moveTo>
                  <a:pt x="0" y="0"/>
                </a:moveTo>
                <a:lnTo>
                  <a:pt x="18288000" y="0"/>
                </a:lnTo>
                <a:lnTo>
                  <a:pt x="18288000" y="5169882"/>
                </a:lnTo>
                <a:lnTo>
                  <a:pt x="0" y="516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34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43694" y="2903493"/>
            <a:ext cx="10043565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What are the Threats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043618"/>
            <a:ext cx="10494490" cy="287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is designed to address several real-world security threats, including: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Unattended Baggage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Weapons and Knives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Street Brawls/Fights</a:t>
            </a:r>
          </a:p>
          <a:p>
            <a:pPr algn="l">
              <a:lnSpc>
                <a:spcPts val="3288"/>
              </a:lnSpc>
            </a:pPr>
            <a:endParaRPr lang="en-US" sz="2348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88"/>
              </a:lnSpc>
            </a:pPr>
            <a:endParaRPr lang="en-US" sz="2348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1192" y="2559417"/>
            <a:ext cx="7922504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609132" y="5143500"/>
            <a:ext cx="11387207" cy="3298724"/>
            <a:chOff x="0" y="0"/>
            <a:chExt cx="2999100" cy="86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55593" y="4814991"/>
            <a:ext cx="2772169" cy="1053752"/>
            <a:chOff x="0" y="0"/>
            <a:chExt cx="1013291" cy="3851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291" cy="385170"/>
            </a:xfrm>
            <a:custGeom>
              <a:avLst/>
              <a:gdLst/>
              <a:ahLst/>
              <a:cxnLst/>
              <a:rect l="l" t="t" r="r" b="b"/>
              <a:pathLst>
                <a:path w="1013291" h="385170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256705"/>
                  </a:lnTo>
                  <a:cubicBezTo>
                    <a:pt x="1013291" y="327654"/>
                    <a:pt x="955775" y="385170"/>
                    <a:pt x="884826" y="385170"/>
                  </a:cubicBezTo>
                  <a:lnTo>
                    <a:pt x="128466" y="385170"/>
                  </a:lnTo>
                  <a:cubicBezTo>
                    <a:pt x="57516" y="385170"/>
                    <a:pt x="0" y="327654"/>
                    <a:pt x="0" y="256705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013291" cy="4518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Limited Coverage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12407" y="4814991"/>
            <a:ext cx="2772169" cy="1053752"/>
            <a:chOff x="0" y="0"/>
            <a:chExt cx="1013291" cy="3851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3291" cy="385170"/>
            </a:xfrm>
            <a:custGeom>
              <a:avLst/>
              <a:gdLst/>
              <a:ahLst/>
              <a:cxnLst/>
              <a:rect l="l" t="t" r="r" b="b"/>
              <a:pathLst>
                <a:path w="1013291" h="385170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256705"/>
                  </a:lnTo>
                  <a:cubicBezTo>
                    <a:pt x="1013291" y="327654"/>
                    <a:pt x="955775" y="385170"/>
                    <a:pt x="884826" y="385170"/>
                  </a:cubicBezTo>
                  <a:lnTo>
                    <a:pt x="128466" y="385170"/>
                  </a:lnTo>
                  <a:cubicBezTo>
                    <a:pt x="57516" y="385170"/>
                    <a:pt x="0" y="327654"/>
                    <a:pt x="0" y="256705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013291" cy="4518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Delayed Threat Detection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69222" y="4814991"/>
            <a:ext cx="2670160" cy="1053752"/>
            <a:chOff x="0" y="0"/>
            <a:chExt cx="976004" cy="3851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6004" cy="385170"/>
            </a:xfrm>
            <a:custGeom>
              <a:avLst/>
              <a:gdLst/>
              <a:ahLst/>
              <a:cxnLst/>
              <a:rect l="l" t="t" r="r" b="b"/>
              <a:pathLst>
                <a:path w="976004" h="385170">
                  <a:moveTo>
                    <a:pt x="133373" y="0"/>
                  </a:moveTo>
                  <a:lnTo>
                    <a:pt x="842631" y="0"/>
                  </a:lnTo>
                  <a:cubicBezTo>
                    <a:pt x="878004" y="0"/>
                    <a:pt x="911928" y="14052"/>
                    <a:pt x="936940" y="39064"/>
                  </a:cubicBezTo>
                  <a:cubicBezTo>
                    <a:pt x="961953" y="64077"/>
                    <a:pt x="976004" y="98001"/>
                    <a:pt x="976004" y="133373"/>
                  </a:cubicBezTo>
                  <a:lnTo>
                    <a:pt x="976004" y="251797"/>
                  </a:lnTo>
                  <a:cubicBezTo>
                    <a:pt x="976004" y="325457"/>
                    <a:pt x="916291" y="385170"/>
                    <a:pt x="842631" y="385170"/>
                  </a:cubicBezTo>
                  <a:lnTo>
                    <a:pt x="133373" y="385170"/>
                  </a:lnTo>
                  <a:cubicBezTo>
                    <a:pt x="59713" y="385170"/>
                    <a:pt x="0" y="325457"/>
                    <a:pt x="0" y="251797"/>
                  </a:cubicBezTo>
                  <a:lnTo>
                    <a:pt x="0" y="133373"/>
                  </a:lnTo>
                  <a:cubicBezTo>
                    <a:pt x="0" y="59713"/>
                    <a:pt x="59713" y="0"/>
                    <a:pt x="13337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976004" cy="4518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Operational Inefficiency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10929" y="5922769"/>
            <a:ext cx="2661498" cy="227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Traditional surveillance systems rely on static cameras, which create blind spots and leave areas unmonitored, increasing security risks.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00562" y="5972934"/>
            <a:ext cx="2661498" cy="227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Traditional surveillance systems rely on static cameras, which create blind spots and leave areas unmonitored, increasing security risks.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33696" y="5934834"/>
            <a:ext cx="2661498" cy="227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Static surveillance systems demand significant human oversight, which can be resource-intensive and lead to inefficient security management.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6843278"/>
            <a:chOff x="0" y="0"/>
            <a:chExt cx="1554321" cy="1820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820783"/>
            </a:xfrm>
            <a:custGeom>
              <a:avLst/>
              <a:gdLst/>
              <a:ahLst/>
              <a:cxnLst/>
              <a:rect l="l" t="t" r="r" b="b"/>
              <a:pathLst>
                <a:path w="1554321" h="1820783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6843278"/>
            <a:chOff x="0" y="0"/>
            <a:chExt cx="1554321" cy="1820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820783"/>
            </a:xfrm>
            <a:custGeom>
              <a:avLst/>
              <a:gdLst/>
              <a:ahLst/>
              <a:cxnLst/>
              <a:rect l="l" t="t" r="r" b="b"/>
              <a:pathLst>
                <a:path w="1554321" h="1820783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3298645"/>
            <a:ext cx="5841799" cy="6843278"/>
            <a:chOff x="0" y="0"/>
            <a:chExt cx="1554321" cy="1820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820783"/>
            </a:xfrm>
            <a:custGeom>
              <a:avLst/>
              <a:gdLst/>
              <a:ahLst/>
              <a:cxnLst/>
              <a:rect l="l" t="t" r="r" b="b"/>
              <a:pathLst>
                <a:path w="1554321" h="1820783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14835" r="-148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Solutions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5061" y="7116897"/>
            <a:ext cx="5297877" cy="186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Mihawk employs sophisticated algorithms for real-time video processing and object detection, enabling immediate identification of potential threats.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91020" y="7116897"/>
            <a:ext cx="5297877" cy="148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Mihawk is designed to generate instant alerts for any detected threats, ensuring that security personnel can take prompt action when necessary.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4604" y="6659120"/>
            <a:ext cx="5531889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Dynamic Surveillance Coverage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21010" y="7116897"/>
            <a:ext cx="5297877" cy="148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Mihawk utilizes advanced drone technology to achieve dynamic surveillance coverage across expansive areas.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58655" y="6659120"/>
            <a:ext cx="5531889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Real-Time Threat Detection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9552" y="6659120"/>
            <a:ext cx="5531889" cy="7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Immediate Alerts and Notifications</a:t>
            </a: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286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0928" y="0"/>
            <a:ext cx="5137072" cy="10287000"/>
          </a:xfrm>
          <a:custGeom>
            <a:avLst/>
            <a:gdLst/>
            <a:ahLst/>
            <a:cxnLst/>
            <a:rect l="l" t="t" r="r" b="b"/>
            <a:pathLst>
              <a:path w="5137072" h="10287000">
                <a:moveTo>
                  <a:pt x="0" y="0"/>
                </a:moveTo>
                <a:lnTo>
                  <a:pt x="5137072" y="0"/>
                </a:lnTo>
                <a:lnTo>
                  <a:pt x="5137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643" r="-813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51037" y="4279167"/>
            <a:ext cx="1630478" cy="1247315"/>
          </a:xfrm>
          <a:custGeom>
            <a:avLst/>
            <a:gdLst/>
            <a:ahLst/>
            <a:cxnLst/>
            <a:rect l="l" t="t" r="r" b="b"/>
            <a:pathLst>
              <a:path w="1630478" h="1247315">
                <a:moveTo>
                  <a:pt x="0" y="0"/>
                </a:moveTo>
                <a:lnTo>
                  <a:pt x="1630478" y="0"/>
                </a:lnTo>
                <a:lnTo>
                  <a:pt x="1630478" y="1247316"/>
                </a:lnTo>
                <a:lnTo>
                  <a:pt x="0" y="124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22316" y="4104739"/>
            <a:ext cx="1324213" cy="1324213"/>
          </a:xfrm>
          <a:custGeom>
            <a:avLst/>
            <a:gdLst/>
            <a:ahLst/>
            <a:cxnLst/>
            <a:rect l="l" t="t" r="r" b="b"/>
            <a:pathLst>
              <a:path w="1324213" h="1324213">
                <a:moveTo>
                  <a:pt x="0" y="0"/>
                </a:moveTo>
                <a:lnTo>
                  <a:pt x="1324213" y="0"/>
                </a:lnTo>
                <a:lnTo>
                  <a:pt x="1324213" y="1324213"/>
                </a:lnTo>
                <a:lnTo>
                  <a:pt x="0" y="132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319005" y="4104739"/>
            <a:ext cx="1455648" cy="1248218"/>
          </a:xfrm>
          <a:custGeom>
            <a:avLst/>
            <a:gdLst/>
            <a:ahLst/>
            <a:cxnLst/>
            <a:rect l="l" t="t" r="r" b="b"/>
            <a:pathLst>
              <a:path w="1455648" h="1248218">
                <a:moveTo>
                  <a:pt x="0" y="0"/>
                </a:moveTo>
                <a:lnTo>
                  <a:pt x="1455649" y="0"/>
                </a:lnTo>
                <a:lnTo>
                  <a:pt x="1455649" y="1248219"/>
                </a:lnTo>
                <a:lnTo>
                  <a:pt x="0" y="1248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0420" y="904875"/>
            <a:ext cx="5775957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 (I)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2920" y="6384261"/>
            <a:ext cx="4161784" cy="103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Improve surveillance coverage by eliminating blind spots through manual drone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2920" y="5756734"/>
            <a:ext cx="3961619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Improved Surveillance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437" y="6409167"/>
            <a:ext cx="4161784" cy="68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Detect and notify authorities of security threats in real-time.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9513" y="5781639"/>
            <a:ext cx="3336396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 Time Alerts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7083" y="6409167"/>
            <a:ext cx="4161784" cy="68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Increase the accuracy of detecting security-related events.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58629" y="5781639"/>
            <a:ext cx="3576401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Improved Detection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0928" y="0"/>
            <a:ext cx="5137072" cy="10287000"/>
          </a:xfrm>
          <a:custGeom>
            <a:avLst/>
            <a:gdLst/>
            <a:ahLst/>
            <a:cxnLst/>
            <a:rect l="l" t="t" r="r" b="b"/>
            <a:pathLst>
              <a:path w="5137072" h="10287000">
                <a:moveTo>
                  <a:pt x="0" y="0"/>
                </a:moveTo>
                <a:lnTo>
                  <a:pt x="5137072" y="0"/>
                </a:lnTo>
                <a:lnTo>
                  <a:pt x="5137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643" r="-813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04034" y="4181637"/>
            <a:ext cx="1247315" cy="1247315"/>
          </a:xfrm>
          <a:custGeom>
            <a:avLst/>
            <a:gdLst/>
            <a:ahLst/>
            <a:cxnLst/>
            <a:rect l="l" t="t" r="r" b="b"/>
            <a:pathLst>
              <a:path w="1247315" h="1247315">
                <a:moveTo>
                  <a:pt x="0" y="0"/>
                </a:moveTo>
                <a:lnTo>
                  <a:pt x="1247315" y="0"/>
                </a:lnTo>
                <a:lnTo>
                  <a:pt x="1247315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93890" y="4180734"/>
            <a:ext cx="1455648" cy="1248218"/>
          </a:xfrm>
          <a:custGeom>
            <a:avLst/>
            <a:gdLst/>
            <a:ahLst/>
            <a:cxnLst/>
            <a:rect l="l" t="t" r="r" b="b"/>
            <a:pathLst>
              <a:path w="1455648" h="1248218">
                <a:moveTo>
                  <a:pt x="0" y="0"/>
                </a:moveTo>
                <a:lnTo>
                  <a:pt x="1455648" y="0"/>
                </a:lnTo>
                <a:lnTo>
                  <a:pt x="1455648" y="1248218"/>
                </a:lnTo>
                <a:lnTo>
                  <a:pt x="0" y="1248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527991" y="4181637"/>
            <a:ext cx="1125702" cy="1247315"/>
          </a:xfrm>
          <a:custGeom>
            <a:avLst/>
            <a:gdLst/>
            <a:ahLst/>
            <a:cxnLst/>
            <a:rect l="l" t="t" r="r" b="b"/>
            <a:pathLst>
              <a:path w="1125702" h="1247315">
                <a:moveTo>
                  <a:pt x="0" y="0"/>
                </a:moveTo>
                <a:lnTo>
                  <a:pt x="1125702" y="0"/>
                </a:lnTo>
                <a:lnTo>
                  <a:pt x="1125702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0420" y="904875"/>
            <a:ext cx="6041259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 (II)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2920" y="6384261"/>
            <a:ext cx="4161784" cy="68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Reduce response times to potential incidents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9568" y="5756734"/>
            <a:ext cx="2820966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Responce Time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437" y="6409167"/>
            <a:ext cx="4161784" cy="68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Integrate predictive analytics for early threat detection​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32941" y="5781639"/>
            <a:ext cx="4028281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Early Threat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7083" y="6409167"/>
            <a:ext cx="4161784" cy="13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Enhance data security and integrity through blockchain integration for all surveillance data.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63730" y="5781639"/>
            <a:ext cx="2498823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Security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1888</Words>
  <Application>Microsoft Office PowerPoint</Application>
  <PresentationFormat>Custom</PresentationFormat>
  <Paragraphs>269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Tahoma</vt:lpstr>
      <vt:lpstr>Calibri</vt:lpstr>
      <vt:lpstr>Aptos</vt:lpstr>
      <vt:lpstr>Barlow Semi-Bold</vt:lpstr>
      <vt:lpstr>Open Sans Extra Bold</vt:lpstr>
      <vt:lpstr>Poppins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Mihawk : Drone Surveillance System</dc:title>
  <cp:lastModifiedBy>Usman Malik</cp:lastModifiedBy>
  <cp:revision>2</cp:revision>
  <dcterms:created xsi:type="dcterms:W3CDTF">2006-08-16T00:00:00Z</dcterms:created>
  <dcterms:modified xsi:type="dcterms:W3CDTF">2024-09-29T07:54:30Z</dcterms:modified>
  <dc:identifier>DAGSCM3oDl8</dc:identifier>
</cp:coreProperties>
</file>